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8" r:id="rId9"/>
    <p:sldId id="262" r:id="rId10"/>
    <p:sldId id="269" r:id="rId11"/>
    <p:sldId id="264" r:id="rId12"/>
    <p:sldId id="270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456BE-57C9-4CD1-9F9E-B066637CD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20BC5-B349-4ED4-9C91-F82AD8129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1117-4A6F-48AB-9EF2-410AA008F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C5025-82CE-4F22-B0F3-9E2A70BCFBD9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1F284-2503-4C0D-9B81-321829FA3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EACEF-1C81-4F81-8E9B-674AC99B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00E15-535E-48D0-A686-AA363E7A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4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4AEFC-7133-446E-8E7B-915C57EB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2D4E9-C438-45DD-BB74-4F4CAB05F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DB419-1A7B-4661-A005-487A247E7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C5025-82CE-4F22-B0F3-9E2A70BCFBD9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378-E7A4-40D9-8469-4DE74A159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00261-AE73-4C85-95EF-0818B982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00E15-535E-48D0-A686-AA363E7A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22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5D455D-1D2A-4772-A868-12D29D710C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E7DBE-9D44-410D-8BA2-2717CF816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291BD-D5E1-4F7A-9567-6780BBA35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C5025-82CE-4F22-B0F3-9E2A70BCFBD9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2753D-3683-49C3-9A61-1C70F8BF3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F67F9-B5E1-4345-A591-A7DC175C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00E15-535E-48D0-A686-AA363E7A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10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C673D-41B7-42D5-A24E-4365D8AEF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4DD5F-AD33-4B8A-A20A-5C6786FE2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5F4BE-B5B6-4D7B-BB99-3CC4C7D0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C5025-82CE-4F22-B0F3-9E2A70BCFBD9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87A7B-E1CB-4576-8C80-02C5CE2B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244DC-B5BC-47FC-8758-9CA959684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00E15-535E-48D0-A686-AA363E7A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4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6442-5C0E-4C42-AEC4-ADEE4A298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0FA05-382A-489C-B101-E1D093D91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3782A-2713-434D-AC20-33CEA37E5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C5025-82CE-4F22-B0F3-9E2A70BCFBD9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9734E-555B-4E1D-B7FD-0E451B57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972FA-DD17-442B-A792-CA5AC40E4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00E15-535E-48D0-A686-AA363E7A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5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C7C3-0AE3-4B12-8437-C6DABA59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04F52-7626-4782-B32B-314E95CCCD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C5E00-B1F8-469D-80DB-3DB98C293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D5074-C186-4BE3-9ED1-159E29889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C5025-82CE-4F22-B0F3-9E2A70BCFBD9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147E4-B99F-4071-A423-DE1B8178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C4395-59D2-4D79-BFD2-50CED17D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00E15-535E-48D0-A686-AA363E7A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9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3C86-0939-4CB6-AA04-004D7CE0A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8016C-430E-4A88-A99B-6E33D250C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82F3F-7BDA-446F-9434-37C15A317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7F354D-73B4-4EDC-B335-BF5B96C1E2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54546B-482C-4A91-A166-E924320631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B3616-DC66-4D5E-BB67-59D000D74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C5025-82CE-4F22-B0F3-9E2A70BCFBD9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AF6D2-B567-4CC9-A823-62C1DD8E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9CEEF5-F2DE-4606-A6EF-DABAAA14E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00E15-535E-48D0-A686-AA363E7A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72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AFBF-89A3-4EA0-9B2C-9339C544A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8800E6-8DDF-4B9B-B405-A418941D0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C5025-82CE-4F22-B0F3-9E2A70BCFBD9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3C0F90-3583-4FFF-97FB-98C529AE8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6B5CF-B501-476F-B769-75E97ED8D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00E15-535E-48D0-A686-AA363E7A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09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E90DF9-EBFC-4B82-986A-56EDB50F4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C5025-82CE-4F22-B0F3-9E2A70BCFBD9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15951-D86D-41A7-BECB-4822509FF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FA703-0D7E-4EEC-B271-9C389EE9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00E15-535E-48D0-A686-AA363E7A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77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864BF-74D6-4CDB-8867-9D43444B4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0AC17-8EC2-4980-ADFE-7D54AE6C4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84AEE-F414-4DE3-9BD6-79377A727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83B0A-96F4-4020-9B1E-0DE84E1E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C5025-82CE-4F22-B0F3-9E2A70BCFBD9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80490-9149-4F8E-8EA0-D0945BCF6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77338-12EE-4F9C-8FED-39D8F2C45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00E15-535E-48D0-A686-AA363E7A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8350-F5D9-4952-A4B7-704BC12DE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215248-BF54-4579-B16D-D76B512A4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06BD0-61BF-4FD9-8345-4BA7E9281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9A4C5-1E12-4E48-B55B-5AD71AF63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C5025-82CE-4F22-B0F3-9E2A70BCFBD9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F0843-AF41-4445-B090-74398A30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E78F6-091E-41FF-BE32-D0296611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00E15-535E-48D0-A686-AA363E7A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25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48D727-E549-4936-A88A-7A5996F5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E6A18-E9A9-4804-8E4D-DDA3EB773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9AE72-FAFF-4A4C-BBF8-BCAAA649D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5025-82CE-4F22-B0F3-9E2A70BCFBD9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35809-5C39-4BE3-8521-3BB8DEDE8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CE141-9921-447F-9724-1E650F6CC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00E15-535E-48D0-A686-AA363E7A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2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cl.us/Geospatial_data" TargetMode="External"/><Relationship Id="rId2" Type="http://schemas.openxmlformats.org/officeDocument/2006/relationships/hyperlink" Target="https://en.wikipedia.org/wiki/List_of_postal_codes_of_Canada:_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cocl.us/new_york_datase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40B2D-E558-4D03-9BAD-70D701CD9C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City</a:t>
            </a:r>
            <a:br>
              <a:rPr lang="en-US" dirty="0"/>
            </a:br>
            <a:r>
              <a:rPr lang="en-US" dirty="0"/>
              <a:t>Vs</a:t>
            </a:r>
            <a:br>
              <a:rPr lang="en-US" dirty="0"/>
            </a:br>
            <a:r>
              <a:rPr lang="en-US" dirty="0"/>
              <a:t>Manhattan 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2E9B5C-5F2D-4204-B8B7-AE3DA4B475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Coursera Capstone Project</a:t>
            </a:r>
          </a:p>
        </p:txBody>
      </p:sp>
      <p:pic>
        <p:nvPicPr>
          <p:cNvPr id="1026" name="Picture 2" descr="Manhattan - Wikipedia">
            <a:extLst>
              <a:ext uri="{FF2B5EF4-FFF2-40B4-BE49-F238E27FC236}">
                <a16:creationId xmlns:a16="http://schemas.microsoft.com/office/drawing/2014/main" id="{BE354CB0-F3C2-4330-A8A7-BC8776588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96" y="4674053"/>
            <a:ext cx="3747052" cy="191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ity of Toronto">
            <a:extLst>
              <a:ext uri="{FF2B5EF4-FFF2-40B4-BE49-F238E27FC236}">
                <a16:creationId xmlns:a16="http://schemas.microsoft.com/office/drawing/2014/main" id="{713EDE2D-D54A-4A48-9619-E0B7CFF0A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36" y="4693931"/>
            <a:ext cx="3738908" cy="191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309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C4481-7B04-460C-B4FB-34E427C0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-Manhattan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EAF95E-C289-44FA-90F7-8C2D618F8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339" y="2025843"/>
            <a:ext cx="8286901" cy="4131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F7CBAE-60B6-4BC4-821E-20D688F1D443}"/>
              </a:ext>
            </a:extLst>
          </p:cNvPr>
          <p:cNvSpPr txBox="1"/>
          <p:nvPr/>
        </p:nvSpPr>
        <p:spPr>
          <a:xfrm>
            <a:off x="8449240" y="1690688"/>
            <a:ext cx="3742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the neighborhoods are clustered based on the popularity of the venues surrounding that.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cluster is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 distinguished the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Manhattan cluster is more uniformed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5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3E5BC-FE63-4CC8-8303-1E52A00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000" dirty="0"/>
              <a:t>Comparison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common venues in different clusters of Toronto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BE2BB1-D87A-4D11-8ED6-C18810ED1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177" y="1865381"/>
            <a:ext cx="4337210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6904DA-E5AC-41C3-8DD5-4E7799EE8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20" y="1946010"/>
            <a:ext cx="4642403" cy="2965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AAA645-1F0F-419E-94B6-62F812E5FE2E}"/>
              </a:ext>
            </a:extLst>
          </p:cNvPr>
          <p:cNvSpPr txBox="1"/>
          <p:nvPr/>
        </p:nvSpPr>
        <p:spPr>
          <a:xfrm>
            <a:off x="5615608" y="5167312"/>
            <a:ext cx="5879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1 is well distributed, good for living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clusters 1</a:t>
            </a:r>
            <a:r>
              <a:rPr lang="en-US" baseline="30000" dirty="0"/>
              <a:t>st</a:t>
            </a:r>
            <a:r>
              <a:rPr lang="en-US" dirty="0"/>
              <a:t> common venue doesn’t include basic regular thing i.e. grocery shops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option for investments in other clusters</a:t>
            </a:r>
          </a:p>
        </p:txBody>
      </p:sp>
    </p:spTree>
    <p:extLst>
      <p:ext uri="{BB962C8B-B14F-4D97-AF65-F5344CB8AC3E}">
        <p14:creationId xmlns:p14="http://schemas.microsoft.com/office/powerpoint/2010/main" val="3690208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3E5BC-FE63-4CC8-8303-1E52A001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808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/>
              <a:t>Comparison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common venues in different clusters of Manhattan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BE2BB1-D87A-4D11-8ED6-C18810ED1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631" y="1946009"/>
            <a:ext cx="4846269" cy="3868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6904DA-E5AC-41C3-8DD5-4E7799EE8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02379"/>
            <a:ext cx="3474611" cy="3453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AAA645-1F0F-419E-94B6-62F812E5FE2E}"/>
              </a:ext>
            </a:extLst>
          </p:cNvPr>
          <p:cNvSpPr txBox="1"/>
          <p:nvPr/>
        </p:nvSpPr>
        <p:spPr>
          <a:xfrm>
            <a:off x="5615608" y="5167312"/>
            <a:ext cx="5879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3 is well distributed, good for living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None of the clusters 1</a:t>
            </a:r>
            <a:r>
              <a:rPr lang="en-US" baseline="30000" dirty="0"/>
              <a:t>st</a:t>
            </a:r>
            <a:r>
              <a:rPr lang="en-US" dirty="0"/>
              <a:t> common venue doesn’t include basic regular thing i.e. grocery shops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Italian restaurants in these </a:t>
            </a:r>
            <a:r>
              <a:rPr lang="en-US" dirty="0" err="1"/>
              <a:t>Neighbourhoods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881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208AF-1F44-4CEA-85B6-A33181717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&amp; 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7C32D-78C3-4CA6-8540-703520032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According to neighborhood considered, Manhattan city is mostly populated with restaurants compared to some regular stuff such as grocery whereas Toronto doesn’t have any 1</a:t>
            </a:r>
            <a:r>
              <a:rPr lang="en-US" baseline="30000" dirty="0"/>
              <a:t>st</a:t>
            </a:r>
            <a:r>
              <a:rPr lang="en-US" dirty="0"/>
              <a:t> choice Italian restaurant.</a:t>
            </a:r>
          </a:p>
          <a:p>
            <a:r>
              <a:rPr lang="en-US" dirty="0"/>
              <a:t>The comparison with data helps decision making.</a:t>
            </a:r>
          </a:p>
          <a:p>
            <a:r>
              <a:rPr lang="en-US" dirty="0"/>
              <a:t>The comparison with data opens up opportunities for new scopes, ideas and improvement.</a:t>
            </a:r>
          </a:p>
        </p:txBody>
      </p:sp>
    </p:spTree>
    <p:extLst>
      <p:ext uri="{BB962C8B-B14F-4D97-AF65-F5344CB8AC3E}">
        <p14:creationId xmlns:p14="http://schemas.microsoft.com/office/powerpoint/2010/main" val="2087088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389-01BF-4627-8ECF-51ED73A09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and What to Compare???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696D6-C7D2-4BB8-B80F-4F5A56E6D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find better options for the newcomers</a:t>
            </a:r>
          </a:p>
          <a:p>
            <a:r>
              <a:rPr lang="en-US" dirty="0"/>
              <a:t>To get better places to visit for the travelers</a:t>
            </a:r>
          </a:p>
          <a:p>
            <a:r>
              <a:rPr lang="en-US" dirty="0"/>
              <a:t>To get better ideas or scopes to invest for the inverters/entrepreneurs</a:t>
            </a:r>
          </a:p>
          <a:p>
            <a:r>
              <a:rPr lang="en-US" dirty="0"/>
              <a:t>What should be compared??</a:t>
            </a:r>
          </a:p>
          <a:p>
            <a:pPr lvl="2"/>
            <a:r>
              <a:rPr lang="en-US" dirty="0"/>
              <a:t>Peoples preference </a:t>
            </a:r>
          </a:p>
          <a:p>
            <a:pPr lvl="2"/>
            <a:r>
              <a:rPr lang="en-US" dirty="0"/>
              <a:t>Available resources</a:t>
            </a:r>
          </a:p>
          <a:p>
            <a:pPr lvl="2"/>
            <a:r>
              <a:rPr lang="en-US" dirty="0"/>
              <a:t>Cultural or historical aspects </a:t>
            </a:r>
          </a:p>
        </p:txBody>
      </p:sp>
    </p:spTree>
    <p:extLst>
      <p:ext uri="{BB962C8B-B14F-4D97-AF65-F5344CB8AC3E}">
        <p14:creationId xmlns:p14="http://schemas.microsoft.com/office/powerpoint/2010/main" val="137513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FF95-DD96-4E99-A3C6-4FB9379C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&amp;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0D2A-FF14-4A62-BF72-4E476C855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collection has been done from the following sources:</a:t>
            </a:r>
          </a:p>
          <a:p>
            <a:pPr lvl="1"/>
            <a:r>
              <a:rPr lang="en-US" dirty="0">
                <a:hlinkClick r:id="rId2"/>
              </a:rPr>
              <a:t>https://en.wikipedia.org/wiki/List_of_postal_codes_of_Canada:_M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https://cocl.us/Geospatial_data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https://cocl.us/new_york_dataset</a:t>
            </a:r>
            <a:r>
              <a:rPr lang="en-US" dirty="0"/>
              <a:t> </a:t>
            </a:r>
          </a:p>
          <a:p>
            <a:r>
              <a:rPr lang="en-US" dirty="0"/>
              <a:t>After proper cleaning, some samples of data: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17353-A0DC-4F4B-93F4-136A74777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79" y="4225925"/>
            <a:ext cx="6172200" cy="2085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A1824F-D6D8-4EC5-8CA3-55AFB20B03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0546" y="4197349"/>
            <a:ext cx="44481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1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5181-D65F-4FF4-9C35-5D9C03547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neighborhood-Toronto City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F2D492-3591-4009-A97C-6F68A7648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957" y="1515432"/>
            <a:ext cx="8569622" cy="4977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327512-2CC2-4333-BAE4-9ED9F7D82F1C}"/>
              </a:ext>
            </a:extLst>
          </p:cNvPr>
          <p:cNvSpPr txBox="1"/>
          <p:nvPr/>
        </p:nvSpPr>
        <p:spPr>
          <a:xfrm>
            <a:off x="9153938" y="2007704"/>
            <a:ext cx="2941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map has been developed</a:t>
            </a:r>
          </a:p>
          <a:p>
            <a:r>
              <a:rPr lang="en-US" dirty="0"/>
              <a:t>using folium library indicating some neighborhoods around Toronto city</a:t>
            </a:r>
          </a:p>
        </p:txBody>
      </p:sp>
    </p:spTree>
    <p:extLst>
      <p:ext uri="{BB962C8B-B14F-4D97-AF65-F5344CB8AC3E}">
        <p14:creationId xmlns:p14="http://schemas.microsoft.com/office/powerpoint/2010/main" val="2510764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5181-D65F-4FF4-9C35-5D9C03547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neighborhood-Manhattan City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F2D492-3591-4009-A97C-6F68A7648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957" y="1529013"/>
            <a:ext cx="8569622" cy="49502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327512-2CC2-4333-BAE4-9ED9F7D82F1C}"/>
              </a:ext>
            </a:extLst>
          </p:cNvPr>
          <p:cNvSpPr txBox="1"/>
          <p:nvPr/>
        </p:nvSpPr>
        <p:spPr>
          <a:xfrm>
            <a:off x="9153938" y="2007704"/>
            <a:ext cx="2941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map has been developed</a:t>
            </a:r>
          </a:p>
          <a:p>
            <a:r>
              <a:rPr lang="en-US" dirty="0"/>
              <a:t>using folium library indicating some neighborhoods around Manhattan city</a:t>
            </a:r>
          </a:p>
        </p:txBody>
      </p:sp>
    </p:spTree>
    <p:extLst>
      <p:ext uri="{BB962C8B-B14F-4D97-AF65-F5344CB8AC3E}">
        <p14:creationId xmlns:p14="http://schemas.microsoft.com/office/powerpoint/2010/main" val="19270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AD94-97E9-42C5-9F0C-E0BFD90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</a:t>
            </a:r>
            <a:r>
              <a:rPr lang="en-US" dirty="0" err="1"/>
              <a:t>neighbourhoods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B7185-EC00-498C-9022-E18A35F98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Neighborhood attributes has been found from </a:t>
            </a:r>
            <a:r>
              <a:rPr lang="en-US" b="1" dirty="0"/>
              <a:t>The Foursquare API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9EBAA-D703-4F28-935F-FBBF611AC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"/>
          <a:stretch/>
        </p:blipFill>
        <p:spPr>
          <a:xfrm>
            <a:off x="1012206" y="2386548"/>
            <a:ext cx="5749716" cy="4106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6CC9BD-7681-4D55-9DE5-04BF120C37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32"/>
          <a:stretch/>
        </p:blipFill>
        <p:spPr>
          <a:xfrm>
            <a:off x="7992098" y="2362958"/>
            <a:ext cx="2523503" cy="42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55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D9AE-94A9-4426-BB8E-77BC5953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Venue Sorting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EDE507-2909-4A2D-A272-AF2C42285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843" y="2971800"/>
            <a:ext cx="10104783" cy="3478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C9CA8D-70E9-4CED-ABE5-7C263FDEBC8F}"/>
              </a:ext>
            </a:extLst>
          </p:cNvPr>
          <p:cNvSpPr txBox="1"/>
          <p:nvPr/>
        </p:nvSpPr>
        <p:spPr>
          <a:xfrm>
            <a:off x="569843" y="2146578"/>
            <a:ext cx="1037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of the neighborhood's venues are sorted according to their popularity/frequency of peoples’ presence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A8E5C8-BFFC-47E9-A455-AB9D091184CC}"/>
              </a:ext>
            </a:extLst>
          </p:cNvPr>
          <p:cNvSpPr txBox="1"/>
          <p:nvPr/>
        </p:nvSpPr>
        <p:spPr>
          <a:xfrm>
            <a:off x="569843" y="2612407"/>
            <a:ext cx="2387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Toronto Neighborhood:</a:t>
            </a:r>
          </a:p>
        </p:txBody>
      </p:sp>
    </p:spTree>
    <p:extLst>
      <p:ext uri="{BB962C8B-B14F-4D97-AF65-F5344CB8AC3E}">
        <p14:creationId xmlns:p14="http://schemas.microsoft.com/office/powerpoint/2010/main" val="2989979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D9AE-94A9-4426-BB8E-77BC5953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Venue Sorting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EDE507-2909-4A2D-A272-AF2C42285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843" y="3150162"/>
            <a:ext cx="10488193" cy="3240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C9CA8D-70E9-4CED-ABE5-7C263FDEBC8F}"/>
              </a:ext>
            </a:extLst>
          </p:cNvPr>
          <p:cNvSpPr txBox="1"/>
          <p:nvPr/>
        </p:nvSpPr>
        <p:spPr>
          <a:xfrm>
            <a:off x="569843" y="2146578"/>
            <a:ext cx="1037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of the neighborhood's venues are sorted according to their popularity/frequency of peoples’ presence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A8E5C8-BFFC-47E9-A455-AB9D091184CC}"/>
              </a:ext>
            </a:extLst>
          </p:cNvPr>
          <p:cNvSpPr txBox="1"/>
          <p:nvPr/>
        </p:nvSpPr>
        <p:spPr>
          <a:xfrm>
            <a:off x="569843" y="2612407"/>
            <a:ext cx="2699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Manhattan Neighborhood:</a:t>
            </a:r>
          </a:p>
        </p:txBody>
      </p:sp>
    </p:spTree>
    <p:extLst>
      <p:ext uri="{BB962C8B-B14F-4D97-AF65-F5344CB8AC3E}">
        <p14:creationId xmlns:p14="http://schemas.microsoft.com/office/powerpoint/2010/main" val="408033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C4481-7B04-460C-B4FB-34E427C0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-Toronto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EAF95E-C289-44FA-90F7-8C2D618F8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39" y="1690688"/>
            <a:ext cx="8286901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F7CBAE-60B6-4BC4-821E-20D688F1D443}"/>
              </a:ext>
            </a:extLst>
          </p:cNvPr>
          <p:cNvSpPr txBox="1"/>
          <p:nvPr/>
        </p:nvSpPr>
        <p:spPr>
          <a:xfrm>
            <a:off x="8449240" y="1690688"/>
            <a:ext cx="3742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the neighborhoods are clustered based on the popularity of the venues surrounding that.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cluster is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 distinguished the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Toronto cluster is less uniformed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33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401</Words>
  <Application>Microsoft Office PowerPoint</Application>
  <PresentationFormat>Widescreen</PresentationFormat>
  <Paragraphs>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Toronto City Vs Manhattan City</vt:lpstr>
      <vt:lpstr>Why and What to Compare???</vt:lpstr>
      <vt:lpstr>Data collection &amp; Cleaning</vt:lpstr>
      <vt:lpstr>Exploring the neighborhood-Toronto City</vt:lpstr>
      <vt:lpstr>Exploring the neighborhood-Manhattan City</vt:lpstr>
      <vt:lpstr>Some of the neighbourhoods</vt:lpstr>
      <vt:lpstr>Neighborhood Venue Sorting</vt:lpstr>
      <vt:lpstr>Neighborhood Venue Sorting</vt:lpstr>
      <vt:lpstr>Clustering -Toronto</vt:lpstr>
      <vt:lpstr>Clustering -Manhattan</vt:lpstr>
      <vt:lpstr>Comparison 1st common venues in different clusters of Toronto</vt:lpstr>
      <vt:lpstr>Comparison 1st common venues in different clusters of Manhattan</vt:lpstr>
      <vt:lpstr>Comparison &amp;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Toronto City Vs Manhattan City</dc:title>
  <dc:creator>ABID ANJUM SIFAT</dc:creator>
  <cp:lastModifiedBy>ABID ANJUM SIFAT</cp:lastModifiedBy>
  <cp:revision>6</cp:revision>
  <dcterms:created xsi:type="dcterms:W3CDTF">2020-06-17T10:36:59Z</dcterms:created>
  <dcterms:modified xsi:type="dcterms:W3CDTF">2020-06-17T11:27:13Z</dcterms:modified>
</cp:coreProperties>
</file>